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6" r:id="rId1"/>
  </p:sldMasterIdLst>
  <p:notesMasterIdLst>
    <p:notesMasterId r:id="rId31"/>
  </p:notesMasterIdLst>
  <p:sldIdLst>
    <p:sldId id="256" r:id="rId2"/>
    <p:sldId id="314" r:id="rId3"/>
    <p:sldId id="319" r:id="rId4"/>
    <p:sldId id="320" r:id="rId5"/>
    <p:sldId id="321" r:id="rId6"/>
    <p:sldId id="322" r:id="rId7"/>
    <p:sldId id="301" r:id="rId8"/>
    <p:sldId id="295" r:id="rId9"/>
    <p:sldId id="300" r:id="rId10"/>
    <p:sldId id="323" r:id="rId11"/>
    <p:sldId id="306" r:id="rId12"/>
    <p:sldId id="302" r:id="rId13"/>
    <p:sldId id="318" r:id="rId14"/>
    <p:sldId id="303" r:id="rId15"/>
    <p:sldId id="304" r:id="rId16"/>
    <p:sldId id="307" r:id="rId17"/>
    <p:sldId id="327" r:id="rId18"/>
    <p:sldId id="328" r:id="rId19"/>
    <p:sldId id="308" r:id="rId20"/>
    <p:sldId id="309" r:id="rId21"/>
    <p:sldId id="310" r:id="rId22"/>
    <p:sldId id="311" r:id="rId23"/>
    <p:sldId id="312" r:id="rId24"/>
    <p:sldId id="313" r:id="rId25"/>
    <p:sldId id="325" r:id="rId26"/>
    <p:sldId id="326" r:id="rId27"/>
    <p:sldId id="315" r:id="rId28"/>
    <p:sldId id="316" r:id="rId29"/>
    <p:sldId id="317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45" autoAdjust="0"/>
    <p:restoredTop sz="85286" autoAdjust="0"/>
  </p:normalViewPr>
  <p:slideViewPr>
    <p:cSldViewPr snapToGrid="0">
      <p:cViewPr>
        <p:scale>
          <a:sx n="58" d="100"/>
          <a:sy n="58" d="100"/>
        </p:scale>
        <p:origin x="1019" y="2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jpeg>
</file>

<file path=ppt/media/image21.jpe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E8468-CBFC-4D73-AF44-CAF333E0F28F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E47299-9E0D-4452-8E6F-F0C2C7252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952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micans.org/mcl/ani/mcl-animation.html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1268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Turbo taxonomy aims for “fast” species descriptions in order to overcome the taxonomic impediment. An OTU delimited by a genetic algorithm is combined with a concise morphological description and high-resolution digital image in “taxonomic pipeline”.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276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398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the study the following methods were applied: 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Morphological study with a conventional and Scanning electron microscopy performed at NMNHS and ZMUC;</a:t>
            </a:r>
            <a:r>
              <a:rPr lang="en-GB" sz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next-generation molecular methods for 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sequencing the </a:t>
            </a:r>
            <a:r>
              <a:rPr lang="en-GB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transcriptome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of the new species performed</a:t>
            </a:r>
            <a:r>
              <a:rPr lang="en-GB" sz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at BGI-Shenzhen and DNA </a:t>
            </a:r>
            <a:r>
              <a:rPr lang="en-GB" sz="1200" baseline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barcoding</a:t>
            </a:r>
            <a:r>
              <a:rPr lang="en-GB" sz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performed at </a:t>
            </a:r>
            <a:r>
              <a:rPr lang="bg-BG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Canadian Centre for DNA Barcoding </a:t>
            </a:r>
            <a:r>
              <a:rPr lang="en-GB" sz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Guelph and 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Micro-CT scanning at </a:t>
            </a:r>
            <a:r>
              <a:rPr lang="en-GB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Bruker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microCT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bg-BG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27141E7-CE0F-489A-A290-947FF35DAAE6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13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1. : Hidden Markov Model of the COI protein aligns the input sequences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2. Single</a:t>
            </a:r>
            <a:r>
              <a:rPr lang="en-US" baseline="0" dirty="0"/>
              <a:t> Linkage Clustering : </a:t>
            </a:r>
            <a:r>
              <a:rPr lang="en-US" dirty="0"/>
              <a:t>a hierarchical agglomerative clustering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Resolution of computational</a:t>
            </a:r>
            <a:r>
              <a:rPr lang="en-US" baseline="0" dirty="0"/>
              <a:t> complexity by not computing all pairwise distances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Threshold parameter : shows considerable divergence among taxa</a:t>
            </a:r>
          </a:p>
          <a:p>
            <a:pPr marL="628650" lvl="1" indent="-171450">
              <a:buFontTx/>
              <a:buChar char="-"/>
            </a:pPr>
            <a:r>
              <a:rPr lang="en-US" baseline="0" dirty="0"/>
              <a:t>t = 0.7 % (North American Birds)</a:t>
            </a:r>
          </a:p>
          <a:p>
            <a:pPr marL="628650" lvl="1" indent="-171450">
              <a:buFontTx/>
              <a:buChar char="-"/>
            </a:pPr>
            <a:r>
              <a:rPr lang="en-US" baseline="0" dirty="0"/>
              <a:t>t = 1.8 % (Bavarian moths)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28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first operation used is </a:t>
            </a:r>
            <a:r>
              <a:rPr lang="en-US" b="1" dirty="0"/>
              <a:t>expansion</a:t>
            </a:r>
            <a:r>
              <a:rPr lang="en-US" dirty="0"/>
              <a:t>, which coincides with normal matrix multiplication. Expansion models the spreading out of flow, it becoming more homogeneous. The second is </a:t>
            </a:r>
            <a:r>
              <a:rPr lang="en-US" b="1" dirty="0"/>
              <a:t>inflation</a:t>
            </a:r>
            <a:r>
              <a:rPr lang="en-US" dirty="0"/>
              <a:t>, which is mathematically speaking a </a:t>
            </a:r>
            <a:r>
              <a:rPr lang="en-US" dirty="0" err="1"/>
              <a:t>Hadamard</a:t>
            </a:r>
            <a:r>
              <a:rPr lang="en-US" dirty="0"/>
              <a:t> power followed by a diagonal scaling. Inflation models the contraction of flow, it becoming thicker in regions of higher current and thinner in regions of lower current. The </a:t>
            </a:r>
            <a:r>
              <a:rPr lang="en-US" cap="all" dirty="0"/>
              <a:t>MCL</a:t>
            </a:r>
            <a:r>
              <a:rPr lang="en-US" dirty="0"/>
              <a:t> process causes flow to spread out within natural clusters and evaporate </a:t>
            </a:r>
            <a:r>
              <a:rPr lang="en-US" dirty="0" err="1"/>
              <a:t>inbetween</a:t>
            </a:r>
            <a:r>
              <a:rPr lang="en-US" dirty="0"/>
              <a:t> different clusters. This </a:t>
            </a:r>
            <a:r>
              <a:rPr lang="en-US" dirty="0">
                <a:hlinkClick r:id="rId3"/>
              </a:rPr>
              <a:t>animated example</a:t>
            </a:r>
            <a:r>
              <a:rPr lang="en-US" dirty="0"/>
              <a:t> of an </a:t>
            </a:r>
            <a:r>
              <a:rPr lang="en-US" cap="all" dirty="0"/>
              <a:t>MCL</a:t>
            </a:r>
            <a:r>
              <a:rPr lang="en-US" dirty="0"/>
              <a:t> process may give you an impression of its modus operandi.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216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E47299-9E0D-4452-8E6F-F0C2C7252688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370668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116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891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tasks of a taxonomist is to provide circumscriptions of taxa, providing evidence to the hypothesis that these taxa are natural groups according to a species concept.</a:t>
            </a:r>
          </a:p>
          <a:p>
            <a:endParaRPr lang="en-US" dirty="0"/>
          </a:p>
          <a:p>
            <a:r>
              <a:rPr lang="en-US" dirty="0"/>
              <a:t>https://github.com/tdwg/tcs/blob/master/TCS101/UserGuidev_1.3.pdf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81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this data could provide potential information to test the hypothesis “new species” given a particular species concept based on:</a:t>
            </a:r>
          </a:p>
          <a:p>
            <a:endParaRPr lang="en-US" dirty="0"/>
          </a:p>
          <a:p>
            <a:r>
              <a:rPr lang="en-US" dirty="0"/>
              <a:t>Ecology</a:t>
            </a:r>
          </a:p>
          <a:p>
            <a:r>
              <a:rPr lang="en-US" dirty="0"/>
              <a:t>Morphology</a:t>
            </a:r>
          </a:p>
          <a:p>
            <a:r>
              <a:rPr lang="en-US" dirty="0"/>
              <a:t>Genetics</a:t>
            </a:r>
          </a:p>
          <a:p>
            <a:r>
              <a:rPr lang="en-US" dirty="0"/>
              <a:t>Etc.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49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The information extracted in an enhanced publication is still “locked up” in individual XML files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Only individual queries possible with a complicated language XPATH, requiring in-depth knowledge of the structure of the XML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Solution: store the information in a database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Merging information from multiple publications and sources together allowing richer queries and easier reuse.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504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449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74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8848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757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65231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7329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7056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586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568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952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35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437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195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495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30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53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78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zookeys.pensoft.net/about#TaxonomicTreatment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1.jpe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csb.edu/~xyan/classes/CS595D-2009winter/MCL_Presentation2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Progress Report (OBKMS)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72217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Viktor </a:t>
            </a:r>
            <a:r>
              <a:rPr lang="en-US" dirty="0" err="1"/>
              <a:t>Senderov</a:t>
            </a:r>
            <a:r>
              <a:rPr lang="en-US" dirty="0"/>
              <a:t> (@</a:t>
            </a:r>
            <a:r>
              <a:rPr lang="en-US" dirty="0" err="1"/>
              <a:t>vsenderov</a:t>
            </a:r>
            <a:r>
              <a:rPr lang="en-US" dirty="0"/>
              <a:t>)</a:t>
            </a:r>
          </a:p>
          <a:p>
            <a:r>
              <a:rPr lang="en-US" dirty="0"/>
              <a:t>Bulgarian Academy of Sciences/ Pensoft, Sofia Bulgaria</a:t>
            </a:r>
          </a:p>
          <a:p>
            <a:r>
              <a:rPr lang="en-US" dirty="0"/>
              <a:t>Advisor: Prof. L. Penev</a:t>
            </a:r>
          </a:p>
          <a:p>
            <a:r>
              <a:rPr lang="en-US" dirty="0"/>
              <a:t>PhD Financed through the EU Marie-</a:t>
            </a:r>
            <a:r>
              <a:rPr lang="en-US" dirty="0" err="1"/>
              <a:t>Sklodovska</a:t>
            </a:r>
            <a:r>
              <a:rPr lang="en-US" dirty="0"/>
              <a:t>-Curie Program</a:t>
            </a:r>
          </a:p>
          <a:p>
            <a:r>
              <a:rPr lang="en-US" dirty="0"/>
              <a:t>Grant Agreement </a:t>
            </a:r>
            <a:r>
              <a:rPr lang="en-US" dirty="0" err="1"/>
              <a:t>Nr</a:t>
            </a:r>
            <a:r>
              <a:rPr lang="en-US" dirty="0"/>
              <a:t>.</a:t>
            </a:r>
            <a:r>
              <a:rPr lang="en-US" b="1" dirty="0"/>
              <a:t> 642241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83" y="-24923"/>
            <a:ext cx="4050793" cy="20063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987" y="303068"/>
            <a:ext cx="5334991" cy="123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87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OBKMS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documents.lucidchart.com/documents/2c22cd79-560b-4f7f-a400-a0f1c1bdd0eb/pages/0_0?a=1459&amp;x=24&amp;y=92&amp;w=1143&amp;h=732&amp;store=1&amp;accept=image%2F*&amp;auth=LCA%20f086c1847b9498202ba7de43d93fc1e65226be39-ts%3D146528232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58" y="1486362"/>
            <a:ext cx="8956894" cy="522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9286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Symposium Attendance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dirty="0"/>
              <a:t>Conference</a:t>
            </a:r>
            <a:r>
              <a:rPr lang="bg-BG" dirty="0"/>
              <a:t> </a:t>
            </a:r>
            <a:r>
              <a:rPr lang="en-US" dirty="0"/>
              <a:t>EU</a:t>
            </a:r>
            <a:r>
              <a:rPr lang="ru-RU" dirty="0"/>
              <a:t>-</a:t>
            </a:r>
            <a:r>
              <a:rPr lang="en-US" dirty="0"/>
              <a:t>BON</a:t>
            </a:r>
            <a:r>
              <a:rPr lang="ru-RU" dirty="0"/>
              <a:t>, </a:t>
            </a:r>
            <a:r>
              <a:rPr lang="bg-BG" dirty="0"/>
              <a:t>1 – 4 </a:t>
            </a:r>
            <a:r>
              <a:rPr lang="en-US" dirty="0"/>
              <a:t>June</a:t>
            </a:r>
            <a:r>
              <a:rPr lang="bg-BG" dirty="0"/>
              <a:t> 2015, </a:t>
            </a:r>
            <a:r>
              <a:rPr lang="en-US" dirty="0"/>
              <a:t>Cambridge</a:t>
            </a:r>
            <a:r>
              <a:rPr lang="bg-BG" dirty="0"/>
              <a:t>, </a:t>
            </a:r>
            <a:r>
              <a:rPr lang="en-US" dirty="0"/>
              <a:t>UK</a:t>
            </a:r>
            <a:r>
              <a:rPr lang="bg-BG" dirty="0"/>
              <a:t>: </a:t>
            </a:r>
            <a:r>
              <a:rPr lang="en-US" dirty="0"/>
              <a:t>participated</a:t>
            </a:r>
            <a:r>
              <a:rPr lang="bg-BG" dirty="0"/>
              <a:t> </a:t>
            </a:r>
            <a:r>
              <a:rPr lang="en-US" dirty="0"/>
              <a:t>in seminars and workgroups</a:t>
            </a:r>
            <a:r>
              <a:rPr lang="bg-BG" dirty="0"/>
              <a:t>.</a:t>
            </a:r>
            <a:endParaRPr lang="en-US" dirty="0"/>
          </a:p>
          <a:p>
            <a:pPr lvl="0"/>
            <a:r>
              <a:rPr lang="en-US" dirty="0"/>
              <a:t>Conference</a:t>
            </a:r>
            <a:r>
              <a:rPr lang="bg-BG" dirty="0"/>
              <a:t> </a:t>
            </a:r>
            <a:r>
              <a:rPr lang="en-US" dirty="0"/>
              <a:t>EMODNET</a:t>
            </a:r>
            <a:r>
              <a:rPr lang="ru-RU" dirty="0"/>
              <a:t>, 8 – 9 </a:t>
            </a:r>
            <a:r>
              <a:rPr lang="en-US" dirty="0"/>
              <a:t>June</a:t>
            </a:r>
            <a:r>
              <a:rPr lang="ru-RU" dirty="0"/>
              <a:t> 2015, </a:t>
            </a:r>
            <a:r>
              <a:rPr lang="en-US" dirty="0"/>
              <a:t>Crete</a:t>
            </a:r>
            <a:r>
              <a:rPr lang="ru-RU" dirty="0"/>
              <a:t>, </a:t>
            </a:r>
            <a:r>
              <a:rPr lang="en-US" dirty="0"/>
              <a:t>Greece</a:t>
            </a:r>
            <a:r>
              <a:rPr lang="ru-RU" dirty="0"/>
              <a:t>: </a:t>
            </a:r>
            <a:r>
              <a:rPr lang="en-US" dirty="0"/>
              <a:t>participated in workgroups: upcoming paper (second authorship) in RIO Journal: “</a:t>
            </a:r>
            <a:r>
              <a:rPr lang="en-US" i="1" dirty="0" err="1"/>
              <a:t>EMODnet</a:t>
            </a:r>
            <a:r>
              <a:rPr lang="en-US" i="1" dirty="0"/>
              <a:t> Workshop on mechanisms and guidelines to </a:t>
            </a:r>
            <a:r>
              <a:rPr lang="en-US" i="1" dirty="0" err="1"/>
              <a:t>mobilise</a:t>
            </a:r>
            <a:r>
              <a:rPr lang="en-US" i="1" dirty="0"/>
              <a:t> historical data into biogeographic databases</a:t>
            </a:r>
            <a:r>
              <a:rPr lang="en-US" dirty="0"/>
              <a:t>”</a:t>
            </a:r>
          </a:p>
          <a:p>
            <a:pPr lvl="0"/>
            <a:r>
              <a:rPr lang="en-US" dirty="0"/>
              <a:t>Conference</a:t>
            </a:r>
            <a:r>
              <a:rPr lang="bg-BG" dirty="0"/>
              <a:t> </a:t>
            </a:r>
            <a:r>
              <a:rPr lang="en-US" dirty="0"/>
              <a:t>BEXIS</a:t>
            </a:r>
            <a:r>
              <a:rPr lang="ru-RU" dirty="0"/>
              <a:t>, 9 – 19 </a:t>
            </a:r>
            <a:r>
              <a:rPr lang="en-US" dirty="0"/>
              <a:t>July</a:t>
            </a:r>
            <a:r>
              <a:rPr lang="bg-BG" dirty="0"/>
              <a:t> 2015, </a:t>
            </a:r>
            <a:r>
              <a:rPr lang="en-US" dirty="0"/>
              <a:t>Jena</a:t>
            </a:r>
            <a:r>
              <a:rPr lang="bg-BG" dirty="0"/>
              <a:t>, </a:t>
            </a:r>
            <a:r>
              <a:rPr lang="en-US" dirty="0"/>
              <a:t>Germany</a:t>
            </a:r>
            <a:r>
              <a:rPr lang="bg-BG" dirty="0"/>
              <a:t>: </a:t>
            </a:r>
            <a:r>
              <a:rPr lang="en-US" dirty="0"/>
              <a:t>participated in seminars and workgroups</a:t>
            </a:r>
            <a:r>
              <a:rPr lang="bg-BG" dirty="0"/>
              <a:t>.</a:t>
            </a:r>
            <a:endParaRPr lang="en-US" dirty="0"/>
          </a:p>
          <a:p>
            <a:pPr lvl="0"/>
            <a:r>
              <a:rPr lang="bg-BG" dirty="0"/>
              <a:t>6-</a:t>
            </a:r>
            <a:r>
              <a:rPr lang="en-US" dirty="0" err="1"/>
              <a:t>th</a:t>
            </a:r>
            <a:r>
              <a:rPr lang="en-US" dirty="0"/>
              <a:t> international </a:t>
            </a:r>
            <a:r>
              <a:rPr lang="bg-BG" dirty="0" err="1"/>
              <a:t>Barcode</a:t>
            </a:r>
            <a:r>
              <a:rPr lang="bg-BG" dirty="0"/>
              <a:t> </a:t>
            </a:r>
            <a:r>
              <a:rPr lang="bg-BG" dirty="0" err="1"/>
              <a:t>of</a:t>
            </a:r>
            <a:r>
              <a:rPr lang="bg-BG" dirty="0"/>
              <a:t> Life</a:t>
            </a:r>
            <a:r>
              <a:rPr lang="en-US" dirty="0"/>
              <a:t> conference</a:t>
            </a:r>
            <a:r>
              <a:rPr lang="bg-BG" dirty="0"/>
              <a:t>, 18 - 21 </a:t>
            </a:r>
            <a:r>
              <a:rPr lang="en-US" dirty="0"/>
              <a:t>Aug</a:t>
            </a:r>
            <a:r>
              <a:rPr lang="bg-BG" dirty="0"/>
              <a:t>. 2015, </a:t>
            </a:r>
            <a:r>
              <a:rPr lang="en-US" dirty="0"/>
              <a:t>Guelph</a:t>
            </a:r>
            <a:r>
              <a:rPr lang="bg-BG" dirty="0"/>
              <a:t>, </a:t>
            </a:r>
            <a:r>
              <a:rPr lang="en-US" dirty="0"/>
              <a:t>Canada</a:t>
            </a:r>
            <a:r>
              <a:rPr lang="bg-BG" dirty="0"/>
              <a:t>: </a:t>
            </a:r>
            <a:r>
              <a:rPr lang="en-US" dirty="0"/>
              <a:t>did not participate but co-authorship of report</a:t>
            </a:r>
            <a:r>
              <a:rPr lang="bg-BG" dirty="0"/>
              <a:t> </a:t>
            </a:r>
            <a:r>
              <a:rPr lang="bg-BG" i="1" dirty="0"/>
              <a:t>„</a:t>
            </a:r>
            <a:r>
              <a:rPr lang="en-US" i="1" dirty="0"/>
              <a:t>Streamlining scholarly publication of Barcode of Life data</a:t>
            </a:r>
            <a:r>
              <a:rPr lang="bg-BG" i="1" dirty="0"/>
              <a:t>“</a:t>
            </a:r>
            <a:r>
              <a:rPr lang="bg-BG" dirty="0"/>
              <a:t>.</a:t>
            </a:r>
            <a:endParaRPr lang="en-US" dirty="0"/>
          </a:p>
          <a:p>
            <a:pPr lvl="0"/>
            <a:r>
              <a:rPr lang="en-US" dirty="0"/>
              <a:t>Kick-off </a:t>
            </a:r>
            <a:r>
              <a:rPr lang="bg-BG" dirty="0"/>
              <a:t>BIG4, 14 – 18 </a:t>
            </a:r>
            <a:r>
              <a:rPr lang="en-US" dirty="0"/>
              <a:t>Sept.</a:t>
            </a:r>
            <a:r>
              <a:rPr lang="bg-BG" dirty="0"/>
              <a:t> 2015, </a:t>
            </a:r>
            <a:r>
              <a:rPr lang="en-US" dirty="0"/>
              <a:t>Copenhagen</a:t>
            </a:r>
            <a:r>
              <a:rPr lang="bg-BG" dirty="0"/>
              <a:t>, </a:t>
            </a:r>
            <a:r>
              <a:rPr lang="en-US" dirty="0"/>
              <a:t>Denmark</a:t>
            </a:r>
            <a:r>
              <a:rPr lang="bg-BG" dirty="0"/>
              <a:t>: </a:t>
            </a:r>
            <a:r>
              <a:rPr lang="en-US" dirty="0"/>
              <a:t>Introductory Talk</a:t>
            </a:r>
            <a:r>
              <a:rPr lang="bg-BG" dirty="0"/>
              <a:t> : </a:t>
            </a:r>
            <a:r>
              <a:rPr lang="bg-BG" i="1" dirty="0"/>
              <a:t>“</a:t>
            </a:r>
            <a:r>
              <a:rPr lang="en-US" i="1" dirty="0"/>
              <a:t>Building the Open Biodiversity Knowledge Management System</a:t>
            </a:r>
            <a:r>
              <a:rPr lang="bg-BG" i="1" dirty="0"/>
              <a:t>”.</a:t>
            </a:r>
            <a:endParaRPr lang="en-US" i="1" dirty="0"/>
          </a:p>
          <a:p>
            <a:pPr lvl="0"/>
            <a:r>
              <a:rPr lang="en-US" dirty="0"/>
              <a:t>EU-BON Training in Sofia, 22 – 24 March 2015, Talk: </a:t>
            </a:r>
            <a:r>
              <a:rPr lang="en-US" i="1" dirty="0"/>
              <a:t>“Introduction to the ARPHA System”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752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next for 2016-2017?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u="sng" dirty="0"/>
              <a:t>Deployment of OBKMS semantic database!</a:t>
            </a:r>
          </a:p>
          <a:p>
            <a:pPr marL="0" indent="0">
              <a:buNone/>
            </a:pPr>
            <a:r>
              <a:rPr lang="en-US" dirty="0"/>
              <a:t>In terms of publications:</a:t>
            </a:r>
          </a:p>
          <a:p>
            <a:pPr>
              <a:buFont typeface="+mj-lt"/>
              <a:buAutoNum type="arabicPeriod"/>
            </a:pPr>
            <a:r>
              <a:rPr lang="en-US" dirty="0"/>
              <a:t>Lay the groundwork for information extraction from biodiversity literature by developing </a:t>
            </a:r>
            <a:r>
              <a:rPr lang="en-US" sz="2400" dirty="0"/>
              <a:t>a</a:t>
            </a:r>
            <a:r>
              <a:rPr lang="en-US" sz="2800" dirty="0"/>
              <a:t> semantic model (ontology) </a:t>
            </a:r>
            <a:r>
              <a:rPr lang="en-US" dirty="0"/>
              <a:t>– 1’st major publication</a:t>
            </a:r>
          </a:p>
          <a:p>
            <a:pPr>
              <a:buFont typeface="+mj-lt"/>
              <a:buAutoNum type="arabicPeriod"/>
            </a:pPr>
            <a:r>
              <a:rPr lang="en-US" dirty="0"/>
              <a:t>Develop an </a:t>
            </a:r>
            <a:r>
              <a:rPr lang="en-US" sz="3200" dirty="0"/>
              <a:t>algorithm for parsing materials citations </a:t>
            </a:r>
            <a:r>
              <a:rPr lang="en-US" dirty="0"/>
              <a:t>based on repeated patterns – 2’nd major publication</a:t>
            </a:r>
          </a:p>
          <a:p>
            <a:pPr>
              <a:buFont typeface="+mj-lt"/>
              <a:buAutoNum type="arabicPeriod"/>
            </a:pPr>
            <a:r>
              <a:rPr lang="en-US" dirty="0"/>
              <a:t>Describe </a:t>
            </a:r>
            <a:r>
              <a:rPr lang="en-US" sz="2800" dirty="0"/>
              <a:t>flow of biodiversity information </a:t>
            </a:r>
            <a:r>
              <a:rPr lang="en-US" dirty="0"/>
              <a:t>as the Introduction to the PhD Thesis; use the examples from the practical experience in 2015-2016.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579523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next for 2017 – 2018?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Collaborate with BIG4 project partners</a:t>
            </a:r>
          </a:p>
          <a:p>
            <a:pPr lvl="1"/>
            <a:r>
              <a:rPr lang="en-US" dirty="0"/>
              <a:t>Use the OBKMS to explore biodiversity data and answer competency questions.</a:t>
            </a:r>
          </a:p>
          <a:p>
            <a:pPr lvl="1"/>
            <a:r>
              <a:rPr lang="en-US" dirty="0"/>
              <a:t>Further </a:t>
            </a:r>
            <a:r>
              <a:rPr lang="en-US"/>
              <a:t>technological development.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514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raw.githubusercontent.com/darwin-sw/dsw/master/img/dsw-1-0-graph-model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8127" y="1682581"/>
            <a:ext cx="5897912" cy="5175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2500"/>
          </a:bodyPr>
          <a:lstStyle/>
          <a:p>
            <a:r>
              <a:rPr lang="en-US" sz="3300"/>
              <a:t>“A semantic model supporting information extraction from biodiversity literature”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r>
              <a:rPr lang="en-US" sz="1500"/>
              <a:t>OWL Ontology (Web Ontology Language)</a:t>
            </a:r>
          </a:p>
          <a:p>
            <a:r>
              <a:rPr lang="en-US" sz="1500"/>
              <a:t>Bibliographic </a:t>
            </a:r>
            <a:r>
              <a:rPr lang="en-US" sz="1500" i="1"/>
              <a:t>classes</a:t>
            </a:r>
            <a:r>
              <a:rPr lang="en-US" sz="1500"/>
              <a:t> (e.g. Treatment) linked to and taxonomic </a:t>
            </a:r>
            <a:r>
              <a:rPr lang="en-US" sz="1500" i="1"/>
              <a:t>classes </a:t>
            </a:r>
            <a:r>
              <a:rPr lang="en-US" sz="1500"/>
              <a:t>(e.g. Taxon Concept)</a:t>
            </a:r>
            <a:r>
              <a:rPr lang="en-US" sz="1500" i="1"/>
              <a:t> </a:t>
            </a:r>
            <a:r>
              <a:rPr lang="en-US" sz="1500"/>
              <a:t>via </a:t>
            </a:r>
            <a:r>
              <a:rPr lang="en-US" sz="1500" i="1"/>
              <a:t>properties</a:t>
            </a:r>
          </a:p>
          <a:p>
            <a:r>
              <a:rPr lang="en-US" sz="1500"/>
              <a:t>Generation of named RDF graphs (quads) in the form of nano-publications from taxonomic papers</a:t>
            </a:r>
          </a:p>
          <a:p>
            <a:r>
              <a:rPr lang="en-US" sz="1500"/>
              <a:t>Storage of RDF in a </a:t>
            </a:r>
            <a:r>
              <a:rPr lang="en-US" sz="1500" i="1"/>
              <a:t>graph database</a:t>
            </a:r>
          </a:p>
        </p:txBody>
      </p:sp>
    </p:spTree>
    <p:extLst>
      <p:ext uri="{BB962C8B-B14F-4D97-AF65-F5344CB8AC3E}">
        <p14:creationId xmlns:p14="http://schemas.microsoft.com/office/powerpoint/2010/main" val="2628883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“An algorithm for parsing materials citations based on repeated patterns”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334" y="1930400"/>
            <a:ext cx="8596312" cy="131188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1200150" y="2657475"/>
            <a:ext cx="0" cy="676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02728" y="3333750"/>
            <a:ext cx="159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dwc:lifeStage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091559" y="2657475"/>
            <a:ext cx="0" cy="1536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276105" y="4193628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dwc:typeStatus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852942" y="2909724"/>
            <a:ext cx="0" cy="22928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ight Brace 16"/>
          <p:cNvSpPr/>
          <p:nvPr/>
        </p:nvSpPr>
        <p:spPr>
          <a:xfrm rot="5400000">
            <a:off x="3749378" y="1628150"/>
            <a:ext cx="255752" cy="2314401"/>
          </a:xfrm>
          <a:prstGeom prst="rightBrace">
            <a:avLst>
              <a:gd name="adj1" fmla="val 8333"/>
              <a:gd name="adj2" fmla="val 5000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222000" y="5270205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“location”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675586" y="2657474"/>
            <a:ext cx="0" cy="860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55172" y="3518416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dwc:year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6768662" y="2657474"/>
            <a:ext cx="0" cy="1398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390419" y="4193628"/>
            <a:ext cx="185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dwc:recordedBy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7956331" y="2657474"/>
            <a:ext cx="0" cy="768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514897" y="3518416"/>
            <a:ext cx="221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dwc:collectionCode</a:t>
            </a:r>
            <a:endParaRPr lang="en-US" dirty="0"/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5255172" y="2657475"/>
            <a:ext cx="0" cy="2125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813738" y="4783246"/>
            <a:ext cx="2359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dwc:month</a:t>
            </a:r>
            <a:r>
              <a:rPr lang="en-US" dirty="0"/>
              <a:t>, </a:t>
            </a:r>
            <a:r>
              <a:rPr lang="en-US" dirty="0" err="1"/>
              <a:t>dwc:day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4474" y="4783246"/>
            <a:ext cx="3961990" cy="198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96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Methods of Systematic Research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 Discussion with Martin</a:t>
            </a:r>
          </a:p>
        </p:txBody>
      </p:sp>
    </p:spTree>
    <p:extLst>
      <p:ext uri="{BB962C8B-B14F-4D97-AF65-F5344CB8AC3E}">
        <p14:creationId xmlns:p14="http://schemas.microsoft.com/office/powerpoint/2010/main" val="110096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" y="865633"/>
            <a:ext cx="11688378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449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536" y="3884056"/>
            <a:ext cx="11753088" cy="29739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5488" y="134112"/>
            <a:ext cx="851001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Issues with names as identifiers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Many names for one taxon (</a:t>
            </a:r>
            <a:r>
              <a:rPr lang="en-US" dirty="0" err="1"/>
              <a:t>synomyns</a:t>
            </a:r>
            <a:r>
              <a:rPr lang="en-US" dirty="0"/>
              <a:t> and other cases)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Misspelled names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Same name for multiple </a:t>
            </a:r>
            <a:r>
              <a:rPr lang="en-US" dirty="0" err="1"/>
              <a:t>taxons</a:t>
            </a:r>
            <a:r>
              <a:rPr lang="en-US" dirty="0"/>
              <a:t> (homonyms)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Chresonyms</a:t>
            </a:r>
            <a:r>
              <a:rPr lang="en-US" dirty="0"/>
              <a:t> : scientific name as used by others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Taxon concept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r>
              <a:rPr lang="en-US" sz="4000" b="1" dirty="0"/>
              <a:t>But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0029445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(</a:t>
            </a:r>
            <a:r>
              <a:rPr lang="en-US" i="1" dirty="0"/>
              <a:t>Taxon</a:t>
            </a:r>
            <a:r>
              <a:rPr lang="en-US" dirty="0"/>
              <a:t>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5400" dirty="0"/>
              <a:t>A set of organisms in nature that form a natural group according to a species concept.</a:t>
            </a:r>
          </a:p>
        </p:txBody>
      </p:sp>
    </p:spTree>
    <p:extLst>
      <p:ext uri="{BB962C8B-B14F-4D97-AF65-F5344CB8AC3E}">
        <p14:creationId xmlns:p14="http://schemas.microsoft.com/office/powerpoint/2010/main" val="2904454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BOLD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 err="1"/>
              <a:t>Cythocrhome</a:t>
            </a:r>
            <a:r>
              <a:rPr lang="en-US" sz="1400" dirty="0"/>
              <a:t> oxidase I (</a:t>
            </a:r>
            <a:r>
              <a:rPr lang="en-US" sz="2400" b="1" dirty="0"/>
              <a:t>COI</a:t>
            </a:r>
            <a:r>
              <a:rPr lang="en-US" sz="1400" dirty="0"/>
              <a:t>) gene : 648 </a:t>
            </a:r>
            <a:r>
              <a:rPr lang="en-US" sz="1400" dirty="0" err="1"/>
              <a:t>bp</a:t>
            </a:r>
            <a:endParaRPr lang="en-US" sz="1400" dirty="0"/>
          </a:p>
          <a:p>
            <a:pPr lvl="1"/>
            <a:r>
              <a:rPr lang="en-US" sz="2000" b="1" dirty="0"/>
              <a:t>More than 95% </a:t>
            </a:r>
            <a:r>
              <a:rPr lang="en-US" sz="1200" dirty="0"/>
              <a:t>of animal species posses a diagnostic COI array</a:t>
            </a:r>
          </a:p>
          <a:p>
            <a:pPr lvl="1"/>
            <a:r>
              <a:rPr lang="en-US" sz="2000" b="1" dirty="0"/>
              <a:t>COI divergence </a:t>
            </a:r>
            <a:r>
              <a:rPr lang="en-US" sz="1200" dirty="0"/>
              <a:t>rarely exceeds 2% within a named species, while members of different species typically show higher divergence</a:t>
            </a:r>
          </a:p>
          <a:p>
            <a:r>
              <a:rPr lang="en-US" sz="1400" dirty="0"/>
              <a:t>RESL algorithm : “</a:t>
            </a:r>
            <a:r>
              <a:rPr lang="en-US" sz="2400" b="1" dirty="0"/>
              <a:t>Refined Single Linkage Analysis</a:t>
            </a:r>
            <a:r>
              <a:rPr lang="en-US" sz="1400" dirty="0"/>
              <a:t>”</a:t>
            </a:r>
          </a:p>
          <a:p>
            <a:pPr lvl="1"/>
            <a:r>
              <a:rPr lang="en-US" sz="1200" dirty="0" err="1"/>
              <a:t>jMotu</a:t>
            </a:r>
            <a:r>
              <a:rPr lang="en-US" sz="1200" dirty="0"/>
              <a:t>, ABHD, CROP, GMYC</a:t>
            </a:r>
          </a:p>
          <a:p>
            <a:pPr lvl="1"/>
            <a:r>
              <a:rPr lang="en-US" sz="1200" dirty="0"/>
              <a:t>Design of RESL was driven by the need to create </a:t>
            </a:r>
            <a:r>
              <a:rPr lang="en-US" sz="2000" b="1" dirty="0"/>
              <a:t>a fast algorithm </a:t>
            </a:r>
            <a:r>
              <a:rPr lang="en-US" sz="1200" dirty="0"/>
              <a:t>(1.8 Mio barcode sequences as of 2013, 10 000 new each week)</a:t>
            </a:r>
          </a:p>
        </p:txBody>
      </p:sp>
    </p:spTree>
    <p:extLst>
      <p:ext uri="{BB962C8B-B14F-4D97-AF65-F5344CB8AC3E}">
        <p14:creationId xmlns:p14="http://schemas.microsoft.com/office/powerpoint/2010/main" val="217458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a </a:t>
            </a:r>
            <a:r>
              <a:rPr lang="en-US" i="1" dirty="0"/>
              <a:t>taxon circumscription </a:t>
            </a:r>
            <a:r>
              <a:rPr lang="en-US" dirty="0"/>
              <a:t>include?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sz="7000" b="1" dirty="0"/>
              <a:t>Textual</a:t>
            </a:r>
            <a:r>
              <a:rPr lang="en-US" sz="7000" dirty="0"/>
              <a:t> descriptions of traits that the organisms in the taxon exhibit</a:t>
            </a:r>
          </a:p>
          <a:p>
            <a:r>
              <a:rPr lang="en-US" sz="7000" dirty="0"/>
              <a:t>Citations of voucher specimens (</a:t>
            </a:r>
            <a:r>
              <a:rPr lang="en-US" sz="7000" b="1" dirty="0"/>
              <a:t>types</a:t>
            </a:r>
            <a:r>
              <a:rPr lang="en-US" sz="7000" dirty="0"/>
              <a:t>)</a:t>
            </a:r>
          </a:p>
          <a:p>
            <a:r>
              <a:rPr lang="en-US" sz="7000" dirty="0"/>
              <a:t>Technical </a:t>
            </a:r>
            <a:r>
              <a:rPr lang="en-US" sz="7000" b="1" dirty="0"/>
              <a:t>drawings</a:t>
            </a:r>
          </a:p>
          <a:p>
            <a:r>
              <a:rPr lang="en-US" sz="7000" b="1" dirty="0"/>
              <a:t>Photographs</a:t>
            </a:r>
          </a:p>
          <a:p>
            <a:r>
              <a:rPr lang="en-US" sz="7000" dirty="0"/>
              <a:t>High-resolution </a:t>
            </a:r>
            <a:r>
              <a:rPr lang="en-US" sz="7000" b="1" dirty="0"/>
              <a:t>3D</a:t>
            </a:r>
            <a:r>
              <a:rPr lang="en-US" sz="7000" dirty="0"/>
              <a:t> imaging</a:t>
            </a:r>
          </a:p>
          <a:p>
            <a:r>
              <a:rPr lang="en-US" sz="7000" b="1" dirty="0"/>
              <a:t>Genetic</a:t>
            </a:r>
            <a:r>
              <a:rPr lang="en-US" sz="7000" dirty="0"/>
              <a:t> information</a:t>
            </a:r>
          </a:p>
          <a:p>
            <a:r>
              <a:rPr lang="en-US" sz="7000" dirty="0"/>
              <a:t>Comparison to closely related taxa (</a:t>
            </a:r>
            <a:r>
              <a:rPr lang="en-US" sz="7000" b="1" dirty="0"/>
              <a:t>diff</a:t>
            </a:r>
            <a:r>
              <a:rPr lang="en-US" sz="7000" dirty="0"/>
              <a:t>)</a:t>
            </a:r>
          </a:p>
          <a:p>
            <a:pPr marL="0" indent="0">
              <a:buNone/>
            </a:pPr>
            <a:r>
              <a:rPr lang="en-US" sz="7000" dirty="0"/>
              <a:t>See </a:t>
            </a:r>
            <a:r>
              <a:rPr lang="en-US" sz="7000" dirty="0">
                <a:hlinkClick r:id="rId3"/>
              </a:rPr>
              <a:t>http://zookeys.pensoft.net/about#TaxonomicTreatments</a:t>
            </a:r>
            <a:endParaRPr lang="en-US" sz="7000" dirty="0"/>
          </a:p>
        </p:txBody>
      </p:sp>
    </p:spTree>
    <p:extLst>
      <p:ext uri="{BB962C8B-B14F-4D97-AF65-F5344CB8AC3E}">
        <p14:creationId xmlns:p14="http://schemas.microsoft.com/office/powerpoint/2010/main" val="1760713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machine-readable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Since Karl Popper science is moving in the direction of providing </a:t>
            </a:r>
            <a:r>
              <a:rPr lang="en-US" sz="4800" b="1" dirty="0"/>
              <a:t>falsifiable hypotheses</a:t>
            </a:r>
            <a:r>
              <a:rPr lang="en-US" sz="2400" dirty="0"/>
              <a:t>, i.e. there must a formally defined algorithm operating on experimental data that could potentially (given the data) disprove the hypothesis. In order to accomplish this, taxonomic data must be made available in machine-readable format, and machine computable format.</a:t>
            </a:r>
          </a:p>
        </p:txBody>
      </p:sp>
    </p:spTree>
    <p:extLst>
      <p:ext uri="{BB962C8B-B14F-4D97-AF65-F5344CB8AC3E}">
        <p14:creationId xmlns:p14="http://schemas.microsoft.com/office/powerpoint/2010/main" val="9581748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documents.lucidchart.com/documents/4baa408b-4c34-4926-b247-f64894c7fd11/pages/0_0?a=710&amp;x=55&amp;y=111&amp;w=990&amp;h=638&amp;store=1&amp;accept=image%2F*&amp;auth=LCA%20e5915b81077758eb65a3814f6648139a952e459b-ts%3D146495720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3152" y="1930400"/>
            <a:ext cx="9085032" cy="450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Information extraction from a biodiversity publication</a:t>
            </a:r>
          </a:p>
        </p:txBody>
      </p:sp>
    </p:spTree>
    <p:extLst>
      <p:ext uri="{BB962C8B-B14F-4D97-AF65-F5344CB8AC3E}">
        <p14:creationId xmlns:p14="http://schemas.microsoft.com/office/powerpoint/2010/main" val="29577101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Taxonomic impediment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The Taxonomic Impediment: “</a:t>
            </a:r>
            <a:r>
              <a:rPr lang="en-US" sz="3200" b="1" dirty="0"/>
              <a:t>worldwide shortage of taxonomists</a:t>
            </a:r>
            <a:r>
              <a:rPr lang="en-US" sz="2400" dirty="0"/>
              <a:t>”</a:t>
            </a:r>
          </a:p>
          <a:p>
            <a:r>
              <a:rPr lang="en-US" sz="2400" dirty="0"/>
              <a:t>Majority of </a:t>
            </a:r>
            <a:r>
              <a:rPr lang="en-US" sz="3200" b="1" dirty="0"/>
              <a:t>species undescribed</a:t>
            </a:r>
            <a:endParaRPr lang="en-US" sz="2400" b="1" dirty="0"/>
          </a:p>
          <a:p>
            <a:r>
              <a:rPr lang="en-US" sz="2400" dirty="0"/>
              <a:t>A lot of “</a:t>
            </a:r>
            <a:r>
              <a:rPr lang="en-US" sz="3200" b="1" dirty="0"/>
              <a:t>dark taxa</a:t>
            </a:r>
            <a:r>
              <a:rPr lang="en-US" sz="2400" dirty="0"/>
              <a:t>”: unnamed OTU’s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Rod Page, </a:t>
            </a:r>
            <a:r>
              <a:rPr lang="en-US" sz="2000" dirty="0" err="1"/>
              <a:t>iPhylo</a:t>
            </a:r>
            <a:r>
              <a:rPr lang="en-US" sz="2000" dirty="0"/>
              <a:t> </a:t>
            </a:r>
            <a:r>
              <a:rPr lang="en-US" sz="2000" dirty="0" err="1"/>
              <a:t>blogspot</a:t>
            </a:r>
            <a:r>
              <a:rPr lang="en-US" sz="2000" dirty="0"/>
              <a:t>, 12 April 2011</a:t>
            </a:r>
          </a:p>
        </p:txBody>
      </p:sp>
    </p:spTree>
    <p:extLst>
      <p:ext uri="{BB962C8B-B14F-4D97-AF65-F5344CB8AC3E}">
        <p14:creationId xmlns:p14="http://schemas.microsoft.com/office/powerpoint/2010/main" val="9993211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Turbo Taxonomy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i="1" dirty="0"/>
              <a:t>“Integrative taxonomy on the fast track - towards more sustainability in biodiversity research”</a:t>
            </a:r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r>
              <a:rPr lang="en-US" sz="2400" dirty="0"/>
              <a:t>Riedel et al. (2013)</a:t>
            </a:r>
          </a:p>
          <a:p>
            <a:pPr marL="0" indent="0">
              <a:buNone/>
            </a:pPr>
            <a:r>
              <a:rPr lang="en-US" sz="2400" dirty="0"/>
              <a:t>DOI: 10.1186/1742-9994-10-15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033" y="1381593"/>
            <a:ext cx="11385534" cy="495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9637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615" y="755904"/>
            <a:ext cx="11680028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142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44788" cy="664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1568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Holistic Taxonomy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500" i="1" dirty="0"/>
              <a:t>“</a:t>
            </a:r>
            <a:r>
              <a:rPr lang="en-US" sz="3500" i="1" dirty="0" err="1"/>
              <a:t>Eupolybothrus</a:t>
            </a:r>
            <a:r>
              <a:rPr lang="en-US" sz="3500" i="1" dirty="0"/>
              <a:t> </a:t>
            </a:r>
            <a:r>
              <a:rPr lang="en-US" sz="3500" i="1" dirty="0" err="1"/>
              <a:t>cavernicolus</a:t>
            </a:r>
            <a:r>
              <a:rPr lang="en-US" sz="3500" i="1" dirty="0"/>
              <a:t> </a:t>
            </a:r>
            <a:r>
              <a:rPr lang="en-US" sz="3500" i="1" dirty="0" err="1"/>
              <a:t>Komerički</a:t>
            </a:r>
            <a:r>
              <a:rPr lang="en-US" sz="3500" i="1" dirty="0"/>
              <a:t> &amp; Stoev sp. n. (</a:t>
            </a:r>
            <a:r>
              <a:rPr lang="en-US" sz="3500" i="1" dirty="0" err="1"/>
              <a:t>Chilopoda</a:t>
            </a:r>
            <a:r>
              <a:rPr lang="en-US" sz="3500" i="1" dirty="0"/>
              <a:t>: </a:t>
            </a:r>
            <a:r>
              <a:rPr lang="en-US" sz="3500" i="1" dirty="0" err="1"/>
              <a:t>Lithobiomorpha</a:t>
            </a:r>
            <a:r>
              <a:rPr lang="en-US" sz="3500" i="1" dirty="0"/>
              <a:t>: </a:t>
            </a:r>
            <a:r>
              <a:rPr lang="en-US" sz="3500" i="1" dirty="0" err="1"/>
              <a:t>Lithobiidae</a:t>
            </a:r>
            <a:r>
              <a:rPr lang="en-US" sz="3500" i="1" dirty="0"/>
              <a:t>): the first eukaryotic species description combining transcriptomic, DNA barcoding and micro-CT imaging data”</a:t>
            </a:r>
            <a:endParaRPr lang="en-US" sz="2000" i="1" dirty="0"/>
          </a:p>
          <a:p>
            <a:pPr marL="0" indent="0">
              <a:buNone/>
            </a:pPr>
            <a:r>
              <a:rPr lang="en-US" sz="2600" dirty="0" err="1"/>
              <a:t>Komericki</a:t>
            </a:r>
            <a:r>
              <a:rPr lang="en-US" sz="2600" dirty="0"/>
              <a:t> &amp; Stoev (2013):</a:t>
            </a:r>
          </a:p>
          <a:p>
            <a:pPr marL="0" indent="0">
              <a:buNone/>
            </a:pPr>
            <a:r>
              <a:rPr lang="en-US" sz="2600" dirty="0" err="1"/>
              <a:t>doi</a:t>
            </a:r>
            <a:r>
              <a:rPr lang="en-US" sz="2600" dirty="0"/>
              <a:t>: 10.3897/BDJ.1.e1013</a:t>
            </a:r>
          </a:p>
        </p:txBody>
      </p:sp>
    </p:spTree>
    <p:extLst>
      <p:ext uri="{BB962C8B-B14F-4D97-AF65-F5344CB8AC3E}">
        <p14:creationId xmlns:p14="http://schemas.microsoft.com/office/powerpoint/2010/main" val="3184170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ownload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923663" y="3517672"/>
            <a:ext cx="2523077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gb-2010-11-5-211-1-l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30080" y="2508129"/>
            <a:ext cx="1891419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5" y="1524975"/>
            <a:ext cx="5777056" cy="5333025"/>
          </a:xfrm>
        </p:spPr>
        <p:txBody>
          <a:bodyPr>
            <a:normAutofit/>
          </a:bodyPr>
          <a:lstStyle/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Morphological study with a </a:t>
            </a:r>
            <a:r>
              <a:rPr lang="en-GB" sz="2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Zeiss</a:t>
            </a:r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microscope </a:t>
            </a: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 images </a:t>
            </a: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Mitochondrial </a:t>
            </a:r>
            <a:r>
              <a:rPr lang="en-GB" sz="2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Cytochrome</a:t>
            </a:r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 </a:t>
            </a:r>
            <a:r>
              <a:rPr lang="en-GB" sz="2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Oxidase</a:t>
            </a:r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Subunit I gene sequencing</a:t>
            </a:r>
            <a:endParaRPr lang="bg-BG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Full </a:t>
            </a:r>
            <a:r>
              <a:rPr lang="en-GB" sz="2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transcriptome</a:t>
            </a:r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sequencing</a:t>
            </a: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Micro-CT scanning</a:t>
            </a: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 of living specimen </a:t>
            </a:r>
          </a:p>
          <a:p>
            <a:pPr marL="0" indent="0">
              <a:buNone/>
            </a:pPr>
            <a:endParaRPr lang="en-GB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GB" sz="25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Slide borrowed from Stoev.</a:t>
            </a:r>
            <a:endParaRPr lang="bg-BG" sz="25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bg-BG" sz="2400" dirty="0"/>
          </a:p>
          <a:p>
            <a:endParaRPr lang="bg-BG" sz="2400" dirty="0"/>
          </a:p>
        </p:txBody>
      </p:sp>
      <p:pic>
        <p:nvPicPr>
          <p:cNvPr id="4" name="Content Placeholder 3" descr="download (1)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 bwMode="auto">
          <a:xfrm>
            <a:off x="7132872" y="1370990"/>
            <a:ext cx="2510520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2" descr="E:\presentation\$(KGrHqJHJDkFG1!v9g9bBRt1,8Jr(Q~~60_35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9108500" y="350814"/>
            <a:ext cx="1800000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E. cavernicolus n.sp. movie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8734844" y="4597334"/>
            <a:ext cx="2296038" cy="183683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677335" y="590414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Methods of holistic taxonomy</a:t>
            </a:r>
          </a:p>
        </p:txBody>
      </p:sp>
    </p:spTree>
    <p:extLst>
      <p:ext uri="{BB962C8B-B14F-4D97-AF65-F5344CB8AC3E}">
        <p14:creationId xmlns:p14="http://schemas.microsoft.com/office/powerpoint/2010/main" val="3851292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9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Cybertypes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“Micro-computed tomography: Introducing new dimensions to taxonomy”</a:t>
            </a:r>
          </a:p>
          <a:p>
            <a:pPr marL="0" indent="0">
              <a:buNone/>
            </a:pPr>
            <a:r>
              <a:rPr lang="en-US" dirty="0"/>
              <a:t>Faulwetter et al. (2013)</a:t>
            </a:r>
          </a:p>
          <a:p>
            <a:pPr marL="0" indent="0">
              <a:buNone/>
            </a:pPr>
            <a:r>
              <a:rPr lang="en-US" dirty="0" err="1"/>
              <a:t>doi</a:t>
            </a:r>
            <a:r>
              <a:rPr lang="en-US" dirty="0"/>
              <a:t>: 10.3897/zookeys.263.4261</a:t>
            </a:r>
          </a:p>
          <a:p>
            <a:pPr marL="0" indent="0">
              <a:buNone/>
            </a:pPr>
            <a:r>
              <a:rPr lang="en-US" sz="2800" i="1" dirty="0"/>
              <a:t>“Micro-</a:t>
            </a:r>
            <a:r>
              <a:rPr lang="en-US" sz="2800" i="1" dirty="0" err="1"/>
              <a:t>CTvlab</a:t>
            </a:r>
            <a:r>
              <a:rPr lang="en-US" sz="2800" i="1" dirty="0"/>
              <a:t>: A web based virtual gallery of biological specimens using X-ray </a:t>
            </a:r>
            <a:r>
              <a:rPr lang="en-US" sz="2800" i="1" dirty="0" err="1"/>
              <a:t>microtomography</a:t>
            </a:r>
            <a:r>
              <a:rPr lang="en-US" sz="2800" i="1" dirty="0"/>
              <a:t> (micro-CT).”</a:t>
            </a:r>
          </a:p>
          <a:p>
            <a:pPr marL="0" indent="0">
              <a:buNone/>
            </a:pPr>
            <a:r>
              <a:rPr lang="en-US" i="1" dirty="0" err="1"/>
              <a:t>Keklikoglou</a:t>
            </a:r>
            <a:r>
              <a:rPr lang="en-US" i="1" dirty="0"/>
              <a:t> et al. (in press). Biodiversity Data Journal.</a:t>
            </a:r>
          </a:p>
        </p:txBody>
      </p:sp>
    </p:spTree>
    <p:extLst>
      <p:ext uri="{BB962C8B-B14F-4D97-AF65-F5344CB8AC3E}">
        <p14:creationId xmlns:p14="http://schemas.microsoft.com/office/powerpoint/2010/main" val="2911730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RESL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/>
              <a:t>Alignment</a:t>
            </a:r>
          </a:p>
          <a:p>
            <a:pPr>
              <a:buFont typeface="+mj-lt"/>
              <a:buAutoNum type="arabicPeriod"/>
            </a:pPr>
            <a:r>
              <a:rPr lang="en-US" dirty="0"/>
              <a:t>Single Linkage clustering (t = 2.2 %)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308052"/>
              </p:ext>
            </p:extLst>
          </p:nvPr>
        </p:nvGraphicFramePr>
        <p:xfrm>
          <a:off x="3696550" y="10642848"/>
          <a:ext cx="812799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17348904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68584138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1529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048047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3136900"/>
            <a:ext cx="2762250" cy="2181225"/>
          </a:xfrm>
          <a:prstGeom prst="rect">
            <a:avLst/>
          </a:prstGeom>
        </p:spPr>
      </p:pic>
      <p:pic>
        <p:nvPicPr>
          <p:cNvPr id="1028" name="Picture 4" descr="http://www.saedsayad.com/images/Clustering_complet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5781" y="3133061"/>
            <a:ext cx="2876550" cy="231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saedsayad.com/images/Clustering_averag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331" y="3133061"/>
            <a:ext cx="3238500" cy="2400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3160080"/>
              </p:ext>
            </p:extLst>
          </p:nvPr>
        </p:nvGraphicFramePr>
        <p:xfrm>
          <a:off x="1146003" y="5623834"/>
          <a:ext cx="812799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354600711"/>
                    </a:ext>
                  </a:extLst>
                </a:gridCol>
                <a:gridCol w="2919290">
                  <a:extLst>
                    <a:ext uri="{9D8B030D-6E8A-4147-A177-3AD203B41FA5}">
                      <a16:colId xmlns:a16="http://schemas.microsoft.com/office/drawing/2014/main" val="4218134690"/>
                    </a:ext>
                  </a:extLst>
                </a:gridCol>
                <a:gridCol w="2499376">
                  <a:extLst>
                    <a:ext uri="{9D8B030D-6E8A-4147-A177-3AD203B41FA5}">
                      <a16:colId xmlns:a16="http://schemas.microsoft.com/office/drawing/2014/main" val="140411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 linkage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Complete linkage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Average linkage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691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0976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refinement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Markov clustering (</a:t>
            </a:r>
            <a:r>
              <a:rPr lang="en-US" dirty="0">
                <a:hlinkClick r:id="rId2"/>
              </a:rPr>
              <a:t>https://www.cs.ucsb.edu/~xyan/classes/CS595D-2009winter/MCL_Presentation2.pdf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Clusters whose members show high sequence variation but lack discontinuity remain fixed</a:t>
            </a:r>
          </a:p>
          <a:p>
            <a:pPr lvl="1"/>
            <a:r>
              <a:rPr lang="en-US" dirty="0"/>
              <a:t>Cluster whose show sequence variation with clear internal </a:t>
            </a:r>
            <a:r>
              <a:rPr lang="en-US" dirty="0" err="1"/>
              <a:t>patitions</a:t>
            </a:r>
            <a:r>
              <a:rPr lang="en-US" dirty="0"/>
              <a:t> are assigned to different OTUs even if their separation is less than 2.2 %</a:t>
            </a:r>
          </a:p>
        </p:txBody>
      </p:sp>
    </p:spTree>
    <p:extLst>
      <p:ext uri="{BB962C8B-B14F-4D97-AF65-F5344CB8AC3E}">
        <p14:creationId xmlns:p14="http://schemas.microsoft.com/office/powerpoint/2010/main" val="1051818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301" y="200583"/>
            <a:ext cx="9015434" cy="62251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46629" y="5779396"/>
            <a:ext cx="8490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A random walk in G that visits a dense cluster will likely not leave the cluster until many of its vertices have been visited.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054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Random walk from sequence to sequence (Graph Clustering)</a:t>
            </a:r>
          </a:p>
          <a:p>
            <a:pPr lvl="1"/>
            <a:r>
              <a:rPr lang="en-US" sz="2800" b="1" dirty="0"/>
              <a:t>Expansion</a:t>
            </a:r>
            <a:r>
              <a:rPr lang="en-US" dirty="0"/>
              <a:t> increases traffic between nodes</a:t>
            </a:r>
          </a:p>
          <a:p>
            <a:pPr lvl="1"/>
            <a:r>
              <a:rPr lang="en-US" sz="2800" b="1" dirty="0"/>
              <a:t>Inflation</a:t>
            </a:r>
            <a:r>
              <a:rPr lang="en-US" dirty="0"/>
              <a:t> raises the probability of walks within highly connected regions</a:t>
            </a:r>
          </a:p>
        </p:txBody>
      </p:sp>
    </p:spTree>
    <p:extLst>
      <p:ext uri="{BB962C8B-B14F-4D97-AF65-F5344CB8AC3E}">
        <p14:creationId xmlns:p14="http://schemas.microsoft.com/office/powerpoint/2010/main" val="1567327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20" name="Group 7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311714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PhD project plan published as a RIO paper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416039" y="2160589"/>
            <a:ext cx="2927185" cy="388077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sz="1500"/>
              <a:t>doi: 10.3897/rio.2.e775</a:t>
            </a:r>
          </a:p>
        </p:txBody>
      </p:sp>
    </p:spTree>
    <p:extLst>
      <p:ext uri="{BB962C8B-B14F-4D97-AF65-F5344CB8AC3E}">
        <p14:creationId xmlns:p14="http://schemas.microsoft.com/office/powerpoint/2010/main" val="820254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i="1" dirty="0"/>
              <a:t>The objective of this dissertation project is to develop and apply a </a:t>
            </a:r>
            <a:r>
              <a:rPr lang="en-US" sz="4000" b="1" dirty="0"/>
              <a:t>semantic model (ontology)</a:t>
            </a:r>
            <a:r>
              <a:rPr lang="en-US" sz="3200" i="1" dirty="0"/>
              <a:t> and algorithms supporting </a:t>
            </a:r>
            <a:r>
              <a:rPr lang="en-US" sz="4000" b="1" dirty="0"/>
              <a:t>knowledge extraction </a:t>
            </a:r>
            <a:r>
              <a:rPr lang="en-US" sz="3200" i="1" dirty="0"/>
              <a:t>from biodiversity literature and its </a:t>
            </a:r>
            <a:r>
              <a:rPr lang="en-US" sz="4400" b="1" dirty="0"/>
              <a:t>management</a:t>
            </a:r>
            <a:r>
              <a:rPr lang="en-US" sz="3200" i="1" dirty="0"/>
              <a:t> in a semantic database.</a:t>
            </a:r>
          </a:p>
        </p:txBody>
      </p:sp>
    </p:spTree>
    <p:extLst>
      <p:ext uri="{BB962C8B-B14F-4D97-AF65-F5344CB8AC3E}">
        <p14:creationId xmlns:p14="http://schemas.microsoft.com/office/powerpoint/2010/main" val="754359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1032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088365" y="804672"/>
            <a:ext cx="3292931" cy="50856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7309" y="609600"/>
            <a:ext cx="4276692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Progress so far 2015-2016</a:t>
            </a:r>
          </a:p>
        </p:txBody>
      </p:sp>
      <p:sp>
        <p:nvSpPr>
          <p:cNvPr id="1032" name="Content Placeholder 1031"/>
          <p:cNvSpPr>
            <a:spLocks noGrp="1"/>
          </p:cNvSpPr>
          <p:nvPr>
            <p:ph idx="1"/>
          </p:nvPr>
        </p:nvSpPr>
        <p:spPr>
          <a:xfrm>
            <a:off x="4985823" y="2160589"/>
            <a:ext cx="4285176" cy="3768573"/>
          </a:xfrm>
        </p:spPr>
        <p:txBody>
          <a:bodyPr>
            <a:normAutofit/>
          </a:bodyPr>
          <a:lstStyle/>
          <a:p>
            <a:r>
              <a:rPr lang="en-US" dirty="0"/>
              <a:t>Wrote software allowing for the automated import of specimen records from GBIF, BOLD Systems, </a:t>
            </a:r>
            <a:r>
              <a:rPr lang="en-US" dirty="0" err="1"/>
              <a:t>iDigBio</a:t>
            </a:r>
            <a:r>
              <a:rPr lang="en-US" dirty="0"/>
              <a:t>, </a:t>
            </a:r>
            <a:r>
              <a:rPr lang="en-US" dirty="0" err="1"/>
              <a:t>PlutoF</a:t>
            </a:r>
            <a:r>
              <a:rPr lang="en-US" dirty="0"/>
              <a:t> into </a:t>
            </a:r>
            <a:r>
              <a:rPr lang="en-US" dirty="0" err="1"/>
              <a:t>Pensoft’s</a:t>
            </a:r>
            <a:r>
              <a:rPr lang="en-US" dirty="0"/>
              <a:t> ARPHA system</a:t>
            </a:r>
          </a:p>
          <a:p>
            <a:r>
              <a:rPr lang="en-US" dirty="0"/>
              <a:t>Wrote software allowing for the automated import of data papers into </a:t>
            </a:r>
            <a:r>
              <a:rPr lang="en-US" dirty="0" err="1"/>
              <a:t>Pensoft’s</a:t>
            </a:r>
            <a:r>
              <a:rPr lang="en-US" dirty="0"/>
              <a:t> ARPHA</a:t>
            </a:r>
          </a:p>
          <a:p>
            <a:r>
              <a:rPr lang="en-US" dirty="0"/>
              <a:t>Participated in dissemination of these workflows through various blog posts, presentations and webinars</a:t>
            </a:r>
          </a:p>
        </p:txBody>
      </p:sp>
    </p:spTree>
    <p:extLst>
      <p:ext uri="{BB962C8B-B14F-4D97-AF65-F5344CB8AC3E}">
        <p14:creationId xmlns:p14="http://schemas.microsoft.com/office/powerpoint/2010/main" val="26437724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23855</TotalTime>
  <Words>1361</Words>
  <Application>Microsoft Office PowerPoint</Application>
  <PresentationFormat>Widescreen</PresentationFormat>
  <Paragraphs>163</Paragraphs>
  <Slides>29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Trebuchet MS</vt:lpstr>
      <vt:lpstr>Wingdings 3</vt:lpstr>
      <vt:lpstr>Facet</vt:lpstr>
      <vt:lpstr>Project Progress Report (OBKMS)</vt:lpstr>
      <vt:lpstr>BOLD Algorithm</vt:lpstr>
      <vt:lpstr>Steps of RESL</vt:lpstr>
      <vt:lpstr>Cluster refinement </vt:lpstr>
      <vt:lpstr>PowerPoint Presentation</vt:lpstr>
      <vt:lpstr>MCL</vt:lpstr>
      <vt:lpstr>PhD project plan published as a RIO paper</vt:lpstr>
      <vt:lpstr>Objective</vt:lpstr>
      <vt:lpstr>Progress so far 2015-2016</vt:lpstr>
      <vt:lpstr>OBKMS Architecture</vt:lpstr>
      <vt:lpstr>Symposium Attendance</vt:lpstr>
      <vt:lpstr>What is next for 2016-2017?</vt:lpstr>
      <vt:lpstr>What is next for 2017 – 2018?</vt:lpstr>
      <vt:lpstr>“A semantic model supporting information extraction from biodiversity literature”</vt:lpstr>
      <vt:lpstr>“An algorithm for parsing materials citations based on repeated patterns”</vt:lpstr>
      <vt:lpstr>Modern Methods of Systematic Research</vt:lpstr>
      <vt:lpstr>PowerPoint Presentation</vt:lpstr>
      <vt:lpstr>PowerPoint Presentation</vt:lpstr>
      <vt:lpstr>Definition (Taxon)</vt:lpstr>
      <vt:lpstr>What can a taxon circumscription include?</vt:lpstr>
      <vt:lpstr>Need for machine-readable data</vt:lpstr>
      <vt:lpstr>Information extraction from a biodiversity publication</vt:lpstr>
      <vt:lpstr>Taxonomic impediment</vt:lpstr>
      <vt:lpstr>Turbo Taxonomy</vt:lpstr>
      <vt:lpstr>PowerPoint Presentation</vt:lpstr>
      <vt:lpstr>PowerPoint Presentation</vt:lpstr>
      <vt:lpstr>Holistic Taxonomy </vt:lpstr>
      <vt:lpstr>PowerPoint Presentation</vt:lpstr>
      <vt:lpstr>Cybertypes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the Open Biodiversity Knowledge Management System</dc:title>
  <dc:creator>Microsoft account</dc:creator>
  <cp:lastModifiedBy>Viktor Senderov</cp:lastModifiedBy>
  <cp:revision>178</cp:revision>
  <dcterms:created xsi:type="dcterms:W3CDTF">2015-09-02T06:51:57Z</dcterms:created>
  <dcterms:modified xsi:type="dcterms:W3CDTF">2016-06-09T21:23:21Z</dcterms:modified>
</cp:coreProperties>
</file>

<file path=docProps/thumbnail.jpeg>
</file>